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07" r:id="rId2"/>
    <p:sldId id="395" r:id="rId3"/>
    <p:sldId id="410" r:id="rId4"/>
    <p:sldId id="411" r:id="rId5"/>
    <p:sldId id="412" r:id="rId6"/>
    <p:sldId id="388" r:id="rId7"/>
    <p:sldId id="445" r:id="rId8"/>
    <p:sldId id="444" r:id="rId9"/>
    <p:sldId id="422" r:id="rId10"/>
    <p:sldId id="446" r:id="rId11"/>
    <p:sldId id="447" r:id="rId12"/>
    <p:sldId id="448" r:id="rId13"/>
    <p:sldId id="443" r:id="rId14"/>
  </p:sldIdLst>
  <p:sldSz cx="9144000" cy="6858000" type="screen4x3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76F"/>
    <a:srgbClr val="FF0000"/>
    <a:srgbClr val="373555"/>
    <a:srgbClr val="302E5C"/>
    <a:srgbClr val="2A2763"/>
    <a:srgbClr val="0096B9"/>
    <a:srgbClr val="A2C346"/>
    <a:srgbClr val="4D4D4D"/>
    <a:srgbClr val="09829C"/>
    <a:srgbClr val="E397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84" autoAdjust="0"/>
    <p:restoredTop sz="86501" autoAdjust="0"/>
  </p:normalViewPr>
  <p:slideViewPr>
    <p:cSldViewPr snapToGrid="0">
      <p:cViewPr>
        <p:scale>
          <a:sx n="81" d="100"/>
          <a:sy n="81" d="100"/>
        </p:scale>
        <p:origin x="-1008" y="-36"/>
      </p:cViewPr>
      <p:guideLst>
        <p:guide orient="horz" pos="2024"/>
        <p:guide pos="340"/>
      </p:guideLst>
    </p:cSldViewPr>
  </p:slideViewPr>
  <p:outlineViewPr>
    <p:cViewPr>
      <p:scale>
        <a:sx n="33" d="100"/>
        <a:sy n="33" d="100"/>
      </p:scale>
      <p:origin x="240" y="3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5EAE53B9-0690-43B4-BADC-104DAF9578F8}" type="datetimeFigureOut">
              <a:rPr lang="es-ES"/>
              <a:pPr>
                <a:defRPr/>
              </a:pPr>
              <a:t>24/11/2016</a:t>
            </a:fld>
            <a:endParaRPr lang="es-ES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0C218390-809A-4B91-94BE-FCD6DA8EB74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7851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/>
            </a:lvl1pPr>
          </a:lstStyle>
          <a:p>
            <a:pPr>
              <a:defRPr/>
            </a:pPr>
            <a:fld id="{CB06CC7D-877E-4CC7-A9D9-FF9F539792B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9835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VE" smtClean="0"/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DC0C0B-5E72-4D4E-9D97-C31451AA2A46}" type="slidenum">
              <a:rPr lang="es-ES" smtClean="0"/>
              <a:pPr/>
              <a:t>2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VE" smtClean="0"/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DC0C0B-5E72-4D4E-9D97-C31451AA2A46}" type="slidenum">
              <a:rPr lang="es-ES" smtClean="0"/>
              <a:pPr/>
              <a:t>7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VE" smtClean="0"/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DC0C0B-5E72-4D4E-9D97-C31451AA2A46}" type="slidenum">
              <a:rPr lang="es-ES" smtClean="0"/>
              <a:pPr/>
              <a:t>9</a:t>
            </a:fld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VE" smtClean="0"/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DC0C0B-5E72-4D4E-9D97-C31451AA2A46}" type="slidenum">
              <a:rPr lang="es-ES" smtClean="0"/>
              <a:pPr/>
              <a:t>10</a:t>
            </a:fld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VE" smtClean="0"/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DC0C0B-5E72-4D4E-9D97-C31451AA2A46}" type="slidenum">
              <a:rPr lang="es-ES" smtClean="0"/>
              <a:pPr/>
              <a:t>11</a:t>
            </a:fld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VE" smtClean="0"/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DC0C0B-5E72-4D4E-9D97-C31451AA2A46}" type="slidenum">
              <a:rPr lang="es-ES" smtClean="0"/>
              <a:pPr/>
              <a:t>12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02397-2226-423A-A05B-2A9EC868869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61171-9206-41EB-A50F-6B9B5AE3002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C47E6-747F-43B7-AD09-3B7A9CBCB2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F18FA-1BEA-4FA9-B5A3-BCB820116E9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206E9-4A84-4EE2-B15A-F008611BDBA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C8A34-545C-41A0-9132-2B233773149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C0362-4E7D-42AE-8B1A-2453B44125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A0EEE-89C8-40CA-A52C-3F694B79BD6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128EE-7810-4999-9942-FBC9EEEC821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BC31E-134E-48D1-9004-CDDF4D2FFB5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04AFE-A676-4787-A24D-F7FF53EEFE2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V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D0AAC-0A31-4269-A5B2-BE1739D839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2528D1BC-726D-4560-8C2E-DB28DADB9C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1331913" y="4461150"/>
            <a:ext cx="5971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1B376F"/>
                </a:solidFill>
                <a:latin typeface="Euphemia" panose="020B0503040102020104" pitchFamily="34" charset="0"/>
              </a:rPr>
              <a:t>Organización Social Católica San Ignacio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 rot="5400000">
            <a:off x="-2722430" y="3146522"/>
            <a:ext cx="6858000" cy="564956"/>
          </a:xfrm>
          <a:prstGeom prst="rect">
            <a:avLst/>
          </a:prstGeom>
          <a:solidFill>
            <a:srgbClr val="1B376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 rot="5400000">
            <a:off x="-3243402" y="3243401"/>
            <a:ext cx="6858000" cy="37119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026" name="8DC9AEC0-08AF-46B6-BC89-6F2672936157" descr="C4D29FFE-C44A-44D0-B832-1082A7958A88@Belk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585" y="117230"/>
            <a:ext cx="3062506" cy="303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545015" y="5638800"/>
            <a:ext cx="2844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VE" sz="1600" b="0" dirty="0" smtClean="0">
                <a:solidFill>
                  <a:srgbClr val="1B376F"/>
                </a:solidFill>
                <a:latin typeface="Euphemia" pitchFamily="34" charset="0"/>
              </a:rPr>
              <a:t>Por Juancho Pérez Belisario </a:t>
            </a:r>
          </a:p>
          <a:p>
            <a:pPr algn="ctr"/>
            <a:r>
              <a:rPr lang="es-VE" sz="1600" b="0" dirty="0" smtClean="0">
                <a:solidFill>
                  <a:srgbClr val="1B376F"/>
                </a:solidFill>
                <a:latin typeface="Euphemia" pitchFamily="34" charset="0"/>
              </a:rPr>
              <a:t>- Presidente de OSCASI - </a:t>
            </a:r>
            <a:endParaRPr lang="es-VE" sz="1600" b="0" dirty="0">
              <a:solidFill>
                <a:srgbClr val="1B376F"/>
              </a:solidFill>
              <a:latin typeface="Euphemia" pitchFamily="34" charset="0"/>
            </a:endParaRPr>
          </a:p>
        </p:txBody>
      </p:sp>
      <p:sp>
        <p:nvSpPr>
          <p:cNvPr id="20482" name="AutoShape 2" descr="Mostrando image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20484" name="AutoShape 4" descr="Mostrando image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20486" name="AutoShape 6" descr="Mostrando image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71796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ChangeArrowheads="1"/>
          </p:cNvSpPr>
          <p:nvPr/>
        </p:nvSpPr>
        <p:spPr bwMode="auto">
          <a:xfrm rot="10800000">
            <a:off x="0" y="1059840"/>
            <a:ext cx="7767638" cy="95250"/>
          </a:xfrm>
          <a:prstGeom prst="rect">
            <a:avLst/>
          </a:prstGeom>
          <a:solidFill>
            <a:srgbClr val="1B376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6580188"/>
            <a:ext cx="9144000" cy="2778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4568" y="6327775"/>
            <a:ext cx="9144001" cy="198438"/>
          </a:xfrm>
          <a:prstGeom prst="rect">
            <a:avLst/>
          </a:prstGeom>
          <a:solidFill>
            <a:srgbClr val="1B376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pic>
        <p:nvPicPr>
          <p:cNvPr id="10" name="8DC9AEC0-08AF-46B6-BC89-6F2672936157" descr="C4D29FFE-C44A-44D0-B832-1082A7958A88@Belk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517" y="79871"/>
            <a:ext cx="977777" cy="9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211015" y="339968"/>
            <a:ext cx="818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320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Proyecto  “ Sonrisas y Futuro ” </a:t>
            </a:r>
            <a:endParaRPr lang="es-VE" sz="3200" dirty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16522" y="1383324"/>
            <a:ext cx="826477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s-VE" sz="3200" dirty="0" smtClean="0">
                <a:solidFill>
                  <a:srgbClr val="1B376F"/>
                </a:solidFill>
              </a:rPr>
              <a:t>	</a:t>
            </a:r>
          </a:p>
          <a:p>
            <a:pPr marL="342900" indent="-342900"/>
            <a:endParaRPr lang="es-VE" dirty="0" smtClean="0">
              <a:solidFill>
                <a:srgbClr val="1B376F"/>
              </a:solidFill>
            </a:endParaRPr>
          </a:p>
          <a:p>
            <a:pPr marL="342900" indent="-342900"/>
            <a:endParaRPr lang="es-VE" dirty="0" smtClean="0"/>
          </a:p>
          <a:p>
            <a:pPr marL="342900" indent="-342900"/>
            <a:endParaRPr lang="es-VE" dirty="0" smtClean="0"/>
          </a:p>
        </p:txBody>
      </p:sp>
      <p:sp>
        <p:nvSpPr>
          <p:cNvPr id="8194" name="AutoShape 2" descr="Resultado de imagen para nutrialimento lumal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15" name="14 CuadroTexto"/>
          <p:cNvSpPr txBox="1"/>
          <p:nvPr/>
        </p:nvSpPr>
        <p:spPr>
          <a:xfrm>
            <a:off x="867508" y="378655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/>
              <a:t>      </a:t>
            </a:r>
            <a:endParaRPr lang="es-VE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63415" y="1324707"/>
            <a:ext cx="774895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VE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Reto 2: Plan Nutricional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VE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VE" sz="16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2.1. Líneas de acción que continuaremos y profundizaremos</a:t>
            </a:r>
            <a:endParaRPr kumimoji="0" lang="es-VE" sz="16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VE" sz="16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es-VE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Régimen de alimentación (Desayuno para el que estudiaba en el turno de la mañana y Almuerzo para el que estudiaba en la tarde)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VE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s-VE" sz="16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VE" sz="16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2.2. Líneas de acción nuevas o reformuladas que emprenderemos</a:t>
            </a:r>
            <a:endParaRPr kumimoji="0" lang="es-VE" sz="16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es-VE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Desarrollo de menú balanceado </a:t>
            </a:r>
            <a:endParaRPr lang="es-VE" sz="1600" b="0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es-VE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comidas diarias para cada niño </a:t>
            </a:r>
            <a:endParaRPr lang="es-VE" sz="1600" b="0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es-VE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Programa de Talla, Peso y Hemoglobina desarrollado por la fundación </a:t>
            </a:r>
            <a:r>
              <a:rPr kumimoji="0" lang="es-VE" sz="1600" b="0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Maniapure</a:t>
            </a:r>
            <a:r>
              <a:rPr kumimoji="0" lang="es-VE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(Dr. Tomas Sanabria) y por la Sociedad de Pediatría de Venezuela (Dr. </a:t>
            </a:r>
            <a:r>
              <a:rPr kumimoji="0" lang="es-VE" sz="1600" b="0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Huniades</a:t>
            </a:r>
            <a:r>
              <a:rPr kumimoji="0" lang="es-VE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Urbina)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es-VE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Programa complementario del Vaso de Leche</a:t>
            </a:r>
            <a:r>
              <a:rPr kumimoji="0" lang="es-VE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AutoShape 2" descr="Mostrando image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8195" name="Picture 3" descr="C:\Users\HP\Downloads\image4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4956" y="4419600"/>
            <a:ext cx="2485291" cy="1863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9732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ChangeArrowheads="1"/>
          </p:cNvSpPr>
          <p:nvPr/>
        </p:nvSpPr>
        <p:spPr bwMode="auto">
          <a:xfrm rot="10800000">
            <a:off x="0" y="1153625"/>
            <a:ext cx="7767638" cy="95250"/>
          </a:xfrm>
          <a:prstGeom prst="rect">
            <a:avLst/>
          </a:prstGeom>
          <a:solidFill>
            <a:srgbClr val="1B376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6580188"/>
            <a:ext cx="9144000" cy="2778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4568" y="6327775"/>
            <a:ext cx="9144001" cy="198438"/>
          </a:xfrm>
          <a:prstGeom prst="rect">
            <a:avLst/>
          </a:prstGeom>
          <a:solidFill>
            <a:srgbClr val="1B376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pic>
        <p:nvPicPr>
          <p:cNvPr id="10" name="8DC9AEC0-08AF-46B6-BC89-6F2672936157" descr="C4D29FFE-C44A-44D0-B832-1082A7958A88@Belk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517" y="79871"/>
            <a:ext cx="977777" cy="9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211015" y="339968"/>
            <a:ext cx="818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320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Proyecto  “ Sonrisas y Futuro ” </a:t>
            </a:r>
            <a:endParaRPr lang="es-VE" sz="3200" dirty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16522" y="1383324"/>
            <a:ext cx="826477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s-VE" sz="3200" dirty="0" smtClean="0">
                <a:solidFill>
                  <a:srgbClr val="1B376F"/>
                </a:solidFill>
              </a:rPr>
              <a:t>	</a:t>
            </a:r>
          </a:p>
          <a:p>
            <a:pPr marL="342900" indent="-342900"/>
            <a:endParaRPr lang="es-VE" dirty="0" smtClean="0">
              <a:solidFill>
                <a:srgbClr val="1B376F"/>
              </a:solidFill>
            </a:endParaRPr>
          </a:p>
          <a:p>
            <a:pPr marL="342900" indent="-342900"/>
            <a:endParaRPr lang="es-VE" dirty="0" smtClean="0"/>
          </a:p>
          <a:p>
            <a:pPr marL="342900" indent="-342900"/>
            <a:endParaRPr lang="es-VE" dirty="0" smtClean="0"/>
          </a:p>
        </p:txBody>
      </p:sp>
      <p:sp>
        <p:nvSpPr>
          <p:cNvPr id="8194" name="AutoShape 2" descr="Resultado de imagen para nutrialimento lumal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15" name="14 CuadroTexto"/>
          <p:cNvSpPr txBox="1"/>
          <p:nvPr/>
        </p:nvSpPr>
        <p:spPr>
          <a:xfrm>
            <a:off x="867508" y="378655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/>
              <a:t>      </a:t>
            </a:r>
            <a:endParaRPr lang="es-VE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64125" y="1465385"/>
            <a:ext cx="6869723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VE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Reto 3: Plan de Infraestructura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VE" sz="16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VE" sz="16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3.1. Líneas de acción que continuaremos y profundizaremos</a:t>
            </a:r>
            <a:endParaRPr kumimoji="0" lang="es-VE" sz="16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es-VE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Mesones de trabajo compartidos en los salones de clase (estudio / comida)</a:t>
            </a:r>
            <a:endParaRPr lang="es-VE" sz="1600" b="0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es-VE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Aulas compartidas por nivel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VE" sz="16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VE" sz="16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3.2. Líneas de acción nuevas o reformuladas que emprenderemos</a:t>
            </a:r>
            <a:endParaRPr kumimoji="0" lang="es-VE" sz="16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es-VE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Pupitres adecuados por tamaño y edad </a:t>
            </a:r>
            <a:endParaRPr lang="es-VE" sz="1600" b="0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es-VE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Habilitar espacios para uso común y desarrollar actividades de esparcimiento / recreativas y Pastorales</a:t>
            </a:r>
            <a:endParaRPr lang="es-VE" sz="1600" b="0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es-VE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Construcción de un comedor escolar con capacidad para 50/60 alumnos, el cual es atendido por turnos </a:t>
            </a:r>
            <a:endParaRPr lang="es-VE" sz="1600" b="0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es-VE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Biblioteca / Salón de pastoral  </a:t>
            </a:r>
            <a:endParaRPr lang="es-VE" sz="1600" b="0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es-VE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Mejoramiento de baños y levantamiento de proyecto de nuevos baños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es-VE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Proyecto de conectividad</a:t>
            </a:r>
            <a:endParaRPr kumimoji="0" lang="es-VE" sz="16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Picture 1" descr="C:\Users\HP\Downloads\image2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4055" y="2194169"/>
            <a:ext cx="2174240" cy="271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9732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ChangeArrowheads="1"/>
          </p:cNvSpPr>
          <p:nvPr/>
        </p:nvSpPr>
        <p:spPr bwMode="auto">
          <a:xfrm rot="10800000">
            <a:off x="0" y="1153625"/>
            <a:ext cx="7767638" cy="95250"/>
          </a:xfrm>
          <a:prstGeom prst="rect">
            <a:avLst/>
          </a:prstGeom>
          <a:solidFill>
            <a:srgbClr val="1B376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6580188"/>
            <a:ext cx="9144000" cy="2778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4568" y="6327775"/>
            <a:ext cx="9144001" cy="198438"/>
          </a:xfrm>
          <a:prstGeom prst="rect">
            <a:avLst/>
          </a:prstGeom>
          <a:solidFill>
            <a:srgbClr val="1B376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pic>
        <p:nvPicPr>
          <p:cNvPr id="10" name="8DC9AEC0-08AF-46B6-BC89-6F2672936157" descr="C4D29FFE-C44A-44D0-B832-1082A7958A88@Belk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517" y="79871"/>
            <a:ext cx="977777" cy="9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211015" y="339968"/>
            <a:ext cx="818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320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Proyecto  “ Sonrisas y Futuro ” </a:t>
            </a:r>
            <a:endParaRPr lang="es-VE" sz="3200" dirty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57906" y="1418494"/>
            <a:ext cx="826477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s-VE" sz="3200" dirty="0" smtClean="0">
                <a:solidFill>
                  <a:srgbClr val="1B376F"/>
                </a:solidFill>
              </a:rPr>
              <a:t>	</a:t>
            </a:r>
          </a:p>
          <a:p>
            <a:pPr marL="342900" indent="-342900"/>
            <a:endParaRPr lang="es-VE" dirty="0" smtClean="0">
              <a:solidFill>
                <a:srgbClr val="1B376F"/>
              </a:solidFill>
            </a:endParaRPr>
          </a:p>
          <a:p>
            <a:pPr marL="342900" indent="-342900"/>
            <a:endParaRPr lang="es-VE" dirty="0" smtClean="0"/>
          </a:p>
          <a:p>
            <a:pPr marL="342900" indent="-342900"/>
            <a:endParaRPr lang="es-VE" dirty="0" smtClean="0"/>
          </a:p>
        </p:txBody>
      </p:sp>
      <p:sp>
        <p:nvSpPr>
          <p:cNvPr id="8194" name="AutoShape 2" descr="Resultado de imagen para nutrialimento lumal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15" name="14 CuadroTexto"/>
          <p:cNvSpPr txBox="1"/>
          <p:nvPr/>
        </p:nvSpPr>
        <p:spPr>
          <a:xfrm>
            <a:off x="867508" y="378655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/>
              <a:t>      </a:t>
            </a:r>
            <a:endParaRPr lang="es-VE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63416" y="1418490"/>
            <a:ext cx="599049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VE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Reto 4: Plan de Identidad Ignaciana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VE" sz="16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VE" sz="16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4.1. Líneas de acción que continuaremos y profundizaremos</a:t>
            </a:r>
            <a:endParaRPr kumimoji="0" lang="es-VE" sz="16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es-VE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Personal Administrativo / Docente y Alumnado sin identidad Ignaciana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VE" sz="16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VE" sz="16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4.2. Líneas de acción nuevas o reformuladas que emprenderemos</a:t>
            </a:r>
            <a:endParaRPr kumimoji="0" lang="es-VE" sz="16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es-VE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Replanteamiento de la identidad ignaciana a través de la formación de una coordinación pastoral para OSCASI (pastoral y formación humano cristiana)</a:t>
            </a:r>
            <a:endParaRPr lang="es-VE" sz="1600" b="0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es-VE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Programa especial para OSCASI de valores ignacianos para personal (Administrativo / Docente / Alumnado). Llamados Talleres de Formación Ignaciana (FEI)</a:t>
            </a:r>
            <a:endParaRPr lang="es-VE" sz="1600" b="0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es-VE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Programación de convivencias / retiros y talleres de formación durante el año escolar 2016-2017</a:t>
            </a:r>
            <a:endParaRPr kumimoji="0" lang="es-VE" sz="16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 descr="C:\Users\HP\Downloads\image3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3352" y="2250831"/>
            <a:ext cx="2372593" cy="31652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9732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7 Imagen" descr="_DSC020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0863"/>
            <a:ext cx="9144000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0" y="-16299"/>
            <a:ext cx="9144000" cy="641350"/>
          </a:xfrm>
          <a:prstGeom prst="rect">
            <a:avLst/>
          </a:prstGeom>
          <a:solidFill>
            <a:srgbClr val="1B376F"/>
          </a:solidFill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s-ES" sz="3600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utura Md" pitchFamily="34" charset="0"/>
                <a:cs typeface="+mn-cs"/>
              </a:rPr>
              <a:t>¡GRACIAS!</a:t>
            </a:r>
          </a:p>
        </p:txBody>
      </p:sp>
      <p:grpSp>
        <p:nvGrpSpPr>
          <p:cNvPr id="2" name="11 Grupo"/>
          <p:cNvGrpSpPr>
            <a:grpSpLocks/>
          </p:cNvGrpSpPr>
          <p:nvPr/>
        </p:nvGrpSpPr>
        <p:grpSpPr bwMode="auto">
          <a:xfrm>
            <a:off x="0" y="6257925"/>
            <a:ext cx="9144000" cy="600075"/>
            <a:chOff x="432000" y="6283500"/>
            <a:chExt cx="8280000" cy="540000"/>
          </a:xfrm>
          <a:solidFill>
            <a:srgbClr val="FF0000"/>
          </a:solidFill>
        </p:grpSpPr>
        <p:sp>
          <p:nvSpPr>
            <p:cNvPr id="19461" name="Text Box 11"/>
            <p:cNvSpPr txBox="1">
              <a:spLocks noChangeArrowheads="1"/>
            </p:cNvSpPr>
            <p:nvPr/>
          </p:nvSpPr>
          <p:spPr bwMode="auto">
            <a:xfrm>
              <a:off x="432000" y="6283500"/>
              <a:ext cx="8280000" cy="540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3600">
                <a:latin typeface="Futura Md"/>
              </a:endParaRPr>
            </a:p>
          </p:txBody>
        </p:sp>
        <p:sp>
          <p:nvSpPr>
            <p:cNvPr id="48134" name="Text Box 11"/>
            <p:cNvSpPr txBox="1">
              <a:spLocks noChangeArrowheads="1"/>
            </p:cNvSpPr>
            <p:nvPr/>
          </p:nvSpPr>
          <p:spPr bwMode="auto">
            <a:xfrm>
              <a:off x="4558299" y="6351711"/>
              <a:ext cx="4153701" cy="4616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s-ES" sz="2400" i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Century Gothic" pitchFamily="34" charset="0"/>
                  <a:cs typeface="+mn-cs"/>
                </a:rPr>
                <a:t>“En todo amar y servir”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19621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12"/>
          <p:cNvSpPr txBox="1">
            <a:spLocks noChangeArrowheads="1"/>
          </p:cNvSpPr>
          <p:nvPr/>
        </p:nvSpPr>
        <p:spPr bwMode="auto">
          <a:xfrm>
            <a:off x="592138" y="152876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VE" sz="1600" b="0">
              <a:latin typeface="Futura Md" pitchFamily="34" charset="0"/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6580188"/>
            <a:ext cx="9144000" cy="2778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4568" y="6327775"/>
            <a:ext cx="9144001" cy="198438"/>
          </a:xfrm>
          <a:prstGeom prst="rect">
            <a:avLst/>
          </a:prstGeom>
          <a:solidFill>
            <a:srgbClr val="1B376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pic>
        <p:nvPicPr>
          <p:cNvPr id="10" name="8DC9AEC0-08AF-46B6-BC89-6F2672936157" descr="C4D29FFE-C44A-44D0-B832-1082A7958A88@Belk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348" y="290886"/>
            <a:ext cx="977777" cy="9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625891" y="3033826"/>
            <a:ext cx="5786632" cy="1143000"/>
          </a:xfrm>
        </p:spPr>
        <p:txBody>
          <a:bodyPr>
            <a:noAutofit/>
          </a:bodyPr>
          <a:lstStyle/>
          <a:p>
            <a:r>
              <a:rPr lang="es-VE" sz="1800" dirty="0" smtClean="0">
                <a:solidFill>
                  <a:schemeClr val="accent6"/>
                </a:solidFill>
                <a:latin typeface="Euphemia" pitchFamily="34" charset="0"/>
              </a:rPr>
              <a:t>Somos el brazo ejecutor de la acción social de la comunidad educativa del Colegio San Ignacio; una organización de desarrollo social, sin fines de lucro, reconocida, dinámica e innovadora, católica de carisma ignaciano, sólida y estable, referente nacional en el campo de la educación alternativa por sus escuelas y trabajo comunitario.</a:t>
            </a:r>
            <a:br>
              <a:rPr lang="es-VE" sz="1800" dirty="0" smtClean="0">
                <a:solidFill>
                  <a:schemeClr val="accent6"/>
                </a:solidFill>
                <a:latin typeface="Euphemia" pitchFamily="34" charset="0"/>
              </a:rPr>
            </a:br>
            <a:r>
              <a:rPr lang="es-VE" sz="1800" dirty="0" smtClean="0">
                <a:solidFill>
                  <a:schemeClr val="accent6"/>
                </a:solidFill>
                <a:latin typeface="Euphemia" pitchFamily="34" charset="0"/>
              </a:rPr>
              <a:t> </a:t>
            </a:r>
            <a:br>
              <a:rPr lang="es-VE" sz="1800" dirty="0" smtClean="0">
                <a:solidFill>
                  <a:schemeClr val="accent6"/>
                </a:solidFill>
                <a:latin typeface="Euphemia" pitchFamily="34" charset="0"/>
              </a:rPr>
            </a:br>
            <a:endParaRPr lang="es-VE" sz="1800" b="1" dirty="0">
              <a:solidFill>
                <a:schemeClr val="accent6"/>
              </a:solidFill>
              <a:latin typeface="Euphemia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400800" y="1977170"/>
            <a:ext cx="2438400" cy="3141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8 CuadroTexto"/>
          <p:cNvSpPr txBox="1"/>
          <p:nvPr/>
        </p:nvSpPr>
        <p:spPr>
          <a:xfrm>
            <a:off x="586154" y="246185"/>
            <a:ext cx="3017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3200" dirty="0" smtClean="0">
                <a:solidFill>
                  <a:srgbClr val="FF0000"/>
                </a:solidFill>
                <a:latin typeface="Euphemia" pitchFamily="34" charset="0"/>
              </a:rPr>
              <a:t>Nuestra Visión </a:t>
            </a:r>
            <a:endParaRPr lang="es-VE" sz="3200" dirty="0">
              <a:solidFill>
                <a:srgbClr val="FF0000"/>
              </a:solidFill>
              <a:latin typeface="Euphemia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 rot="10800000">
            <a:off x="0" y="954333"/>
            <a:ext cx="7767638" cy="95250"/>
          </a:xfrm>
          <a:prstGeom prst="rect">
            <a:avLst/>
          </a:prstGeom>
          <a:solidFill>
            <a:srgbClr val="1B376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5034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80188"/>
            <a:ext cx="9144000" cy="2778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568" y="6327775"/>
            <a:ext cx="9144001" cy="198438"/>
          </a:xfrm>
          <a:prstGeom prst="rect">
            <a:avLst/>
          </a:prstGeom>
          <a:solidFill>
            <a:srgbClr val="1B376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 rot="10800000">
            <a:off x="0" y="766763"/>
            <a:ext cx="7767638" cy="95250"/>
          </a:xfrm>
          <a:prstGeom prst="rect">
            <a:avLst/>
          </a:prstGeom>
          <a:solidFill>
            <a:srgbClr val="1B376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398463" y="150324"/>
            <a:ext cx="14670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800" b="1" dirty="0" smtClean="0">
                <a:solidFill>
                  <a:srgbClr val="FF0000"/>
                </a:solidFill>
                <a:latin typeface="Euphemia" pitchFamily="34" charset="0"/>
                <a:cs typeface="Aharoni" pitchFamily="2" charset="-79"/>
              </a:rPr>
              <a:t>OSCASI</a:t>
            </a:r>
            <a:endParaRPr lang="es-ES" sz="2800" b="1" dirty="0">
              <a:solidFill>
                <a:srgbClr val="FF0000"/>
              </a:solidFill>
              <a:latin typeface="Euphemia" pitchFamily="34" charset="0"/>
              <a:cs typeface="Aharoni" pitchFamily="2" charset="-79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25429" y="862014"/>
            <a:ext cx="8412405" cy="143116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s-VE" sz="2300" b="0" dirty="0" smtClean="0">
              <a:latin typeface="Euphemia" panose="020B05030401020201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VE" sz="2400" b="0" dirty="0">
              <a:latin typeface="Euphemia" panose="020B0503040102020104" pitchFamily="34" charset="0"/>
            </a:endParaRPr>
          </a:p>
          <a:p>
            <a:pPr lvl="0"/>
            <a:endParaRPr lang="es-VE" sz="2000" b="0" dirty="0">
              <a:latin typeface="Euphemia" panose="020B0503040102020104" pitchFamily="34" charset="0"/>
            </a:endParaRPr>
          </a:p>
          <a:p>
            <a:pPr algn="just"/>
            <a:endParaRPr lang="es-VE" sz="2000" b="0" dirty="0">
              <a:latin typeface="Euphemia" panose="020B0503040102020104" pitchFamily="34" charset="0"/>
            </a:endParaRPr>
          </a:p>
        </p:txBody>
      </p:sp>
      <p:pic>
        <p:nvPicPr>
          <p:cNvPr id="8" name="8DC9AEC0-08AF-46B6-BC89-6F2672936157" descr="C4D29FFE-C44A-44D0-B832-1082A7958A88@Belk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517" y="115040"/>
            <a:ext cx="977777" cy="9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339969" y="1085012"/>
            <a:ext cx="84523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VE" b="0" dirty="0" smtClean="0">
                <a:solidFill>
                  <a:schemeClr val="accent6"/>
                </a:solidFill>
                <a:latin typeface="Euphemia" pitchFamily="34" charset="0"/>
              </a:rPr>
              <a:t>Qué es OSCASI : Obra Social del Colegio San Ignacio – Escuelas Alternativas </a:t>
            </a:r>
          </a:p>
          <a:p>
            <a:pPr algn="just"/>
            <a:endParaRPr lang="es-VE" b="0" dirty="0" smtClean="0">
              <a:solidFill>
                <a:schemeClr val="accent6"/>
              </a:solidFill>
              <a:latin typeface="Euphemia" pitchFamily="34" charset="0"/>
            </a:endParaRPr>
          </a:p>
          <a:p>
            <a:pPr algn="just"/>
            <a:r>
              <a:rPr lang="es-VE" b="0" dirty="0" smtClean="0">
                <a:solidFill>
                  <a:schemeClr val="accent6"/>
                </a:solidFill>
                <a:latin typeface="Euphemia" pitchFamily="34" charset="0"/>
              </a:rPr>
              <a:t>	</a:t>
            </a:r>
          </a:p>
          <a:p>
            <a:pPr algn="just"/>
            <a:r>
              <a:rPr lang="es-VE" b="0" dirty="0" smtClean="0">
                <a:solidFill>
                  <a:schemeClr val="accent6"/>
                </a:solidFill>
                <a:latin typeface="Euphemia" pitchFamily="34" charset="0"/>
              </a:rPr>
              <a:t>Dónde  estamos  ubicados: </a:t>
            </a:r>
          </a:p>
          <a:p>
            <a:pPr algn="just"/>
            <a:r>
              <a:rPr lang="es-VE" b="0" dirty="0" smtClean="0">
                <a:solidFill>
                  <a:schemeClr val="accent6"/>
                </a:solidFill>
                <a:latin typeface="Euphemia" pitchFamily="34" charset="0"/>
              </a:rPr>
              <a:t>Caracas – Venezuela  En Petare  </a:t>
            </a:r>
          </a:p>
          <a:p>
            <a:pPr algn="just"/>
            <a:endParaRPr lang="es-VE" b="0" dirty="0" smtClean="0">
              <a:solidFill>
                <a:schemeClr val="accent6"/>
              </a:solidFill>
              <a:latin typeface="Euphemia" pitchFamily="34" charset="0"/>
            </a:endParaRPr>
          </a:p>
          <a:p>
            <a:pPr algn="just"/>
            <a:endParaRPr lang="es-VE" b="0" dirty="0" smtClean="0">
              <a:solidFill>
                <a:schemeClr val="accent6"/>
              </a:solidFill>
              <a:latin typeface="Euphemia" pitchFamily="34" charset="0"/>
            </a:endParaRPr>
          </a:p>
          <a:p>
            <a:pPr algn="just"/>
            <a:endParaRPr lang="es-VE" b="0" dirty="0" smtClean="0">
              <a:solidFill>
                <a:schemeClr val="accent6"/>
              </a:solidFill>
              <a:latin typeface="Euphemia" pitchFamily="34" charset="0"/>
            </a:endParaRPr>
          </a:p>
          <a:p>
            <a:pPr algn="just"/>
            <a:r>
              <a:rPr lang="es-VE" b="0" dirty="0" smtClean="0">
                <a:solidFill>
                  <a:schemeClr val="accent6"/>
                </a:solidFill>
                <a:latin typeface="Euphemia" pitchFamily="34" charset="0"/>
              </a:rPr>
              <a:t>Qué ofrecemos  	* Educación </a:t>
            </a:r>
          </a:p>
          <a:p>
            <a:pPr algn="just"/>
            <a:r>
              <a:rPr lang="es-VE" b="0" dirty="0" smtClean="0">
                <a:solidFill>
                  <a:schemeClr val="accent6"/>
                </a:solidFill>
                <a:latin typeface="Euphemia" pitchFamily="34" charset="0"/>
              </a:rPr>
              <a:t>		* Útiles </a:t>
            </a:r>
          </a:p>
          <a:p>
            <a:pPr algn="just"/>
            <a:r>
              <a:rPr lang="es-VE" b="0" dirty="0" smtClean="0">
                <a:solidFill>
                  <a:schemeClr val="accent6"/>
                </a:solidFill>
                <a:latin typeface="Euphemia" pitchFamily="34" charset="0"/>
              </a:rPr>
              <a:t>		* Uniformes </a:t>
            </a:r>
          </a:p>
          <a:p>
            <a:pPr algn="just"/>
            <a:r>
              <a:rPr lang="es-VE" b="0" dirty="0" smtClean="0">
                <a:solidFill>
                  <a:schemeClr val="accent6"/>
                </a:solidFill>
                <a:latin typeface="Euphemia" pitchFamily="34" charset="0"/>
              </a:rPr>
              <a:t>		* Apoyo psicológico </a:t>
            </a:r>
          </a:p>
          <a:p>
            <a:pPr algn="just"/>
            <a:r>
              <a:rPr lang="es-VE" b="0" dirty="0" smtClean="0">
                <a:solidFill>
                  <a:schemeClr val="accent6"/>
                </a:solidFill>
                <a:latin typeface="Euphemia" pitchFamily="34" charset="0"/>
              </a:rPr>
              <a:t>		* ALIMENTACIÓN</a:t>
            </a:r>
          </a:p>
          <a:p>
            <a:endParaRPr lang="es-VE" b="0" dirty="0" smtClean="0">
              <a:solidFill>
                <a:schemeClr val="accent6"/>
              </a:solidFill>
              <a:latin typeface="Euphemia" pitchFamily="34" charset="0"/>
            </a:endParaRPr>
          </a:p>
          <a:p>
            <a:endParaRPr lang="es-VE" b="0" dirty="0">
              <a:solidFill>
                <a:schemeClr val="accent6"/>
              </a:solidFill>
              <a:latin typeface="Euphemia" pitchFamily="34" charset="0"/>
            </a:endParaRPr>
          </a:p>
        </p:txBody>
      </p:sp>
      <p:pic>
        <p:nvPicPr>
          <p:cNvPr id="18" name="19 Imagen" descr="enemiyu_petare_02g.jpg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 bwMode="auto">
          <a:xfrm>
            <a:off x="4397812" y="1946027"/>
            <a:ext cx="4382773" cy="1934310"/>
          </a:xfrm>
          <a:prstGeom prst="rect">
            <a:avLst/>
          </a:prstGeom>
          <a:ln w="12700" cmpd="sng">
            <a:solidFill>
              <a:srgbClr val="FFFFFF"/>
            </a:solidFill>
          </a:ln>
          <a:effectLst>
            <a:outerShdw blurRad="152400" dist="139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15 Rectángulo"/>
          <p:cNvSpPr/>
          <p:nvPr/>
        </p:nvSpPr>
        <p:spPr>
          <a:xfrm>
            <a:off x="360777" y="4850396"/>
            <a:ext cx="7376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b="0" dirty="0" smtClean="0">
                <a:solidFill>
                  <a:schemeClr val="accent6"/>
                </a:solidFill>
                <a:latin typeface="Euphemia" pitchFamily="34" charset="0"/>
              </a:rPr>
              <a:t>A quienes  atendemos  en nuestros programas: </a:t>
            </a:r>
          </a:p>
          <a:p>
            <a:pPr algn="just"/>
            <a:r>
              <a:rPr lang="es-VE" b="0" dirty="0" smtClean="0">
                <a:solidFill>
                  <a:schemeClr val="accent6"/>
                </a:solidFill>
                <a:latin typeface="Euphemia" pitchFamily="34" charset="0"/>
              </a:rPr>
              <a:t>	Niños  Niñas  entre  8 y 17 años  de  Edad </a:t>
            </a:r>
          </a:p>
          <a:p>
            <a:pPr algn="just"/>
            <a:r>
              <a:rPr lang="es-VE" b="0" dirty="0" smtClean="0">
                <a:solidFill>
                  <a:schemeClr val="accent6"/>
                </a:solidFill>
                <a:latin typeface="Euphemia" pitchFamily="34" charset="0"/>
              </a:rPr>
              <a:t>	</a:t>
            </a:r>
            <a:r>
              <a:rPr lang="es-VE" b="0" dirty="0" err="1" smtClean="0">
                <a:solidFill>
                  <a:schemeClr val="accent6"/>
                </a:solidFill>
                <a:latin typeface="Euphemia" pitchFamily="34" charset="0"/>
              </a:rPr>
              <a:t>Desescolarizados</a:t>
            </a:r>
            <a:r>
              <a:rPr lang="es-VE" b="0" dirty="0" smtClean="0">
                <a:solidFill>
                  <a:schemeClr val="accent6"/>
                </a:solidFill>
                <a:latin typeface="Euphemia" pitchFamily="34" charset="0"/>
              </a:rPr>
              <a:t> </a:t>
            </a:r>
          </a:p>
          <a:p>
            <a:pPr algn="just"/>
            <a:r>
              <a:rPr lang="es-VE" b="0" dirty="0" smtClean="0">
                <a:solidFill>
                  <a:schemeClr val="accent6"/>
                </a:solidFill>
                <a:latin typeface="Euphemia" pitchFamily="34" charset="0"/>
              </a:rPr>
              <a:t>	Con  riesgo  de  situación  de  calle  </a:t>
            </a:r>
          </a:p>
        </p:txBody>
      </p:sp>
    </p:spTree>
    <p:extLst>
      <p:ext uri="{BB962C8B-B14F-4D97-AF65-F5344CB8AC3E}">
        <p14:creationId xmlns:p14="http://schemas.microsoft.com/office/powerpoint/2010/main" val="17174548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80188"/>
            <a:ext cx="9144000" cy="2778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568" y="6327775"/>
            <a:ext cx="9144001" cy="198438"/>
          </a:xfrm>
          <a:prstGeom prst="rect">
            <a:avLst/>
          </a:prstGeom>
          <a:solidFill>
            <a:srgbClr val="1B376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pic>
        <p:nvPicPr>
          <p:cNvPr id="8" name="8DC9AEC0-08AF-46B6-BC89-6F2672936157" descr="C4D29FFE-C44A-44D0-B832-1082A7958A88@Belk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517" y="115040"/>
            <a:ext cx="977777" cy="9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512302" y="480646"/>
            <a:ext cx="762347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b="0" dirty="0" smtClean="0">
                <a:solidFill>
                  <a:schemeClr val="accent6"/>
                </a:solidFill>
                <a:latin typeface="Euphemia" pitchFamily="34" charset="0"/>
              </a:rPr>
              <a:t>La </a:t>
            </a:r>
            <a:r>
              <a:rPr lang="es-VE" b="0" dirty="0">
                <a:solidFill>
                  <a:schemeClr val="accent6"/>
                </a:solidFill>
                <a:latin typeface="Euphemia" pitchFamily="34" charset="0"/>
              </a:rPr>
              <a:t>labor </a:t>
            </a:r>
            <a:r>
              <a:rPr lang="es-VE" b="0" dirty="0" smtClean="0">
                <a:solidFill>
                  <a:schemeClr val="accent6"/>
                </a:solidFill>
                <a:latin typeface="Euphemia" pitchFamily="34" charset="0"/>
              </a:rPr>
              <a:t> socioeducativa </a:t>
            </a:r>
            <a:r>
              <a:rPr lang="es-VE" b="0" dirty="0">
                <a:solidFill>
                  <a:schemeClr val="accent6"/>
                </a:solidFill>
                <a:latin typeface="Euphemia" pitchFamily="34" charset="0"/>
              </a:rPr>
              <a:t>de OSCASI </a:t>
            </a:r>
            <a:r>
              <a:rPr lang="es-VE" b="0" dirty="0" smtClean="0">
                <a:solidFill>
                  <a:schemeClr val="accent6"/>
                </a:solidFill>
                <a:latin typeface="Euphemia" pitchFamily="34" charset="0"/>
              </a:rPr>
              <a:t> va </a:t>
            </a:r>
            <a:r>
              <a:rPr lang="es-VE" b="0" dirty="0">
                <a:solidFill>
                  <a:schemeClr val="accent6"/>
                </a:solidFill>
                <a:latin typeface="Euphemia" pitchFamily="34" charset="0"/>
              </a:rPr>
              <a:t>más allá </a:t>
            </a:r>
            <a:r>
              <a:rPr lang="es-VE" b="0" dirty="0" smtClean="0">
                <a:solidFill>
                  <a:schemeClr val="accent6"/>
                </a:solidFill>
                <a:latin typeface="Euphemia" pitchFamily="34" charset="0"/>
              </a:rPr>
              <a:t> del  área </a:t>
            </a:r>
            <a:r>
              <a:rPr lang="es-VE" b="0" dirty="0">
                <a:solidFill>
                  <a:schemeClr val="accent6"/>
                </a:solidFill>
                <a:latin typeface="Euphemia" pitchFamily="34" charset="0"/>
              </a:rPr>
              <a:t>educativa. </a:t>
            </a:r>
            <a:endParaRPr lang="es-VE" b="0" dirty="0" smtClean="0">
              <a:solidFill>
                <a:schemeClr val="accent6"/>
              </a:solidFill>
              <a:latin typeface="Euphemia" pitchFamily="34" charset="0"/>
            </a:endParaRPr>
          </a:p>
          <a:p>
            <a:endParaRPr lang="es-VE" b="0" dirty="0" smtClean="0">
              <a:solidFill>
                <a:schemeClr val="accent6"/>
              </a:solidFill>
              <a:latin typeface="Euphemia" pitchFamily="34" charset="0"/>
            </a:endParaRPr>
          </a:p>
          <a:p>
            <a:r>
              <a:rPr lang="es-VE" b="0" dirty="0" smtClean="0">
                <a:solidFill>
                  <a:schemeClr val="accent6"/>
                </a:solidFill>
                <a:latin typeface="Euphemia" pitchFamily="34" charset="0"/>
              </a:rPr>
              <a:t>También  se  concreta  en</a:t>
            </a:r>
            <a:r>
              <a:rPr lang="es-VE" b="0" dirty="0">
                <a:solidFill>
                  <a:schemeClr val="accent6"/>
                </a:solidFill>
                <a:latin typeface="Euphemia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VE" b="0" dirty="0">
              <a:solidFill>
                <a:schemeClr val="accent6"/>
              </a:solidFill>
              <a:latin typeface="Euphemia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VE" b="0" dirty="0" smtClean="0">
                <a:solidFill>
                  <a:schemeClr val="accent6"/>
                </a:solidFill>
                <a:latin typeface="Euphemia" pitchFamily="34" charset="0"/>
              </a:rPr>
              <a:t>Formación Pastoral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VE" b="0" dirty="0" smtClean="0">
                <a:solidFill>
                  <a:schemeClr val="accent6"/>
                </a:solidFill>
                <a:latin typeface="Euphemia" pitchFamily="34" charset="0"/>
              </a:rPr>
              <a:t>Formación  en  valores</a:t>
            </a:r>
            <a:endParaRPr lang="es-VE" b="0" dirty="0">
              <a:solidFill>
                <a:schemeClr val="accent6"/>
              </a:solidFill>
              <a:latin typeface="Euphemia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VE" b="0" dirty="0">
                <a:solidFill>
                  <a:schemeClr val="accent6"/>
                </a:solidFill>
                <a:latin typeface="Euphemia" pitchFamily="34" charset="0"/>
              </a:rPr>
              <a:t>Capacitación </a:t>
            </a:r>
            <a:r>
              <a:rPr lang="es-VE" b="0" dirty="0" smtClean="0">
                <a:solidFill>
                  <a:schemeClr val="accent6"/>
                </a:solidFill>
                <a:latin typeface="Euphemia" pitchFamily="34" charset="0"/>
              </a:rPr>
              <a:t> de  profesores</a:t>
            </a:r>
            <a:endParaRPr lang="es-VE" b="0" dirty="0">
              <a:solidFill>
                <a:schemeClr val="accent6"/>
              </a:solidFill>
              <a:latin typeface="Euphemia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VE" b="0" dirty="0">
                <a:solidFill>
                  <a:schemeClr val="accent6"/>
                </a:solidFill>
                <a:latin typeface="Euphemia" pitchFamily="34" charset="0"/>
              </a:rPr>
              <a:t>Apoyo </a:t>
            </a:r>
            <a:r>
              <a:rPr lang="es-VE" b="0" dirty="0" smtClean="0">
                <a:solidFill>
                  <a:schemeClr val="accent6"/>
                </a:solidFill>
                <a:latin typeface="Euphemia" pitchFamily="34" charset="0"/>
              </a:rPr>
              <a:t> psicopedagógico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VE" b="0" dirty="0" smtClean="0">
                <a:solidFill>
                  <a:schemeClr val="accent6"/>
                </a:solidFill>
                <a:latin typeface="Euphemia" pitchFamily="34" charset="0"/>
              </a:rPr>
              <a:t>Eventos </a:t>
            </a:r>
            <a:r>
              <a:rPr lang="es-VE" b="0" dirty="0">
                <a:solidFill>
                  <a:schemeClr val="accent6"/>
                </a:solidFill>
                <a:latin typeface="Euphemia" pitchFamily="34" charset="0"/>
              </a:rPr>
              <a:t>culturales, </a:t>
            </a:r>
            <a:r>
              <a:rPr lang="es-VE" b="0" dirty="0" smtClean="0">
                <a:solidFill>
                  <a:schemeClr val="accent6"/>
                </a:solidFill>
                <a:latin typeface="Euphemia" pitchFamily="34" charset="0"/>
              </a:rPr>
              <a:t> deportivos  y  de </a:t>
            </a:r>
            <a:r>
              <a:rPr lang="es-VE" b="0" dirty="0">
                <a:solidFill>
                  <a:schemeClr val="accent6"/>
                </a:solidFill>
                <a:latin typeface="Euphemia" pitchFamily="34" charset="0"/>
              </a:rPr>
              <a:t>recreación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VE" b="0" dirty="0">
                <a:solidFill>
                  <a:schemeClr val="accent6"/>
                </a:solidFill>
                <a:latin typeface="Euphemia" pitchFamily="34" charset="0"/>
              </a:rPr>
              <a:t>Complemento </a:t>
            </a:r>
            <a:r>
              <a:rPr lang="es-VE" b="0" dirty="0" smtClean="0">
                <a:solidFill>
                  <a:schemeClr val="accent6"/>
                </a:solidFill>
                <a:latin typeface="Euphemia" pitchFamily="34" charset="0"/>
              </a:rPr>
              <a:t>nutricional</a:t>
            </a:r>
          </a:p>
          <a:p>
            <a:pPr marL="342900" indent="-342900"/>
            <a:endParaRPr lang="es-VE" b="0" dirty="0" smtClean="0">
              <a:solidFill>
                <a:schemeClr val="accent6"/>
              </a:solidFill>
              <a:latin typeface="Euphemia" pitchFamily="34" charset="0"/>
            </a:endParaRPr>
          </a:p>
          <a:p>
            <a:pPr marL="342900" indent="-342900"/>
            <a:r>
              <a:rPr lang="es-VE" b="0" dirty="0" smtClean="0">
                <a:solidFill>
                  <a:schemeClr val="accent6"/>
                </a:solidFill>
                <a:latin typeface="Euphemia" pitchFamily="34" charset="0"/>
              </a:rPr>
              <a:t>Otros  programas: </a:t>
            </a:r>
          </a:p>
          <a:p>
            <a:pPr marL="342900" indent="-342900"/>
            <a:endParaRPr lang="es-VE" b="0" dirty="0" smtClean="0">
              <a:solidFill>
                <a:schemeClr val="accent6"/>
              </a:solidFill>
              <a:latin typeface="Euphemia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s-VE" b="0" dirty="0" smtClean="0">
                <a:solidFill>
                  <a:schemeClr val="accent6"/>
                </a:solidFill>
                <a:latin typeface="Euphemia" pitchFamily="34" charset="0"/>
              </a:rPr>
              <a:t>Mamás Lectoras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VE" b="0" dirty="0" smtClean="0">
                <a:solidFill>
                  <a:schemeClr val="accent6"/>
                </a:solidFill>
                <a:latin typeface="Euphemia" pitchFamily="34" charset="0"/>
              </a:rPr>
              <a:t>Refuerzo matemáticas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805" y="1181710"/>
            <a:ext cx="2339015" cy="190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" descr="C:\Users\HP\Downloads\image1 (2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25815" y="3764573"/>
            <a:ext cx="3540369" cy="19914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88641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80188"/>
            <a:ext cx="9144000" cy="2778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568" y="6327775"/>
            <a:ext cx="9144001" cy="198438"/>
          </a:xfrm>
          <a:prstGeom prst="rect">
            <a:avLst/>
          </a:prstGeom>
          <a:solidFill>
            <a:srgbClr val="1B376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 rot="10800000">
            <a:off x="0" y="766763"/>
            <a:ext cx="7767638" cy="95250"/>
          </a:xfrm>
          <a:prstGeom prst="rect">
            <a:avLst/>
          </a:prstGeom>
          <a:solidFill>
            <a:srgbClr val="1B376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246063" y="220663"/>
            <a:ext cx="36479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800" b="1" dirty="0" smtClean="0">
                <a:solidFill>
                  <a:srgbClr val="FF0000"/>
                </a:solidFill>
                <a:latin typeface="Euphemia" panose="020B0503040102020104" pitchFamily="34" charset="0"/>
              </a:rPr>
              <a:t>Escuelas Alternativas</a:t>
            </a:r>
            <a:endParaRPr lang="es-ES" sz="2800" b="1" dirty="0">
              <a:solidFill>
                <a:srgbClr val="FF0000"/>
              </a:solidFill>
              <a:latin typeface="Euphemia" panose="020B0503040102020104" pitchFamily="34" charset="0"/>
            </a:endParaRPr>
          </a:p>
        </p:txBody>
      </p:sp>
      <p:pic>
        <p:nvPicPr>
          <p:cNvPr id="8" name="8DC9AEC0-08AF-46B6-BC89-6F2672936157" descr="C4D29FFE-C44A-44D0-B832-1082A7958A88@Belk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517" y="115040"/>
            <a:ext cx="977777" cy="9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708273" y="2094698"/>
            <a:ext cx="30431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b="0" dirty="0">
                <a:solidFill>
                  <a:schemeClr val="accent6"/>
                </a:solidFill>
                <a:latin typeface="Euphemia" pitchFamily="34" charset="0"/>
              </a:rPr>
              <a:t>U</a:t>
            </a:r>
            <a:r>
              <a:rPr lang="es-VE" b="0" dirty="0" smtClean="0">
                <a:solidFill>
                  <a:schemeClr val="accent6"/>
                </a:solidFill>
                <a:latin typeface="Euphemia" pitchFamily="34" charset="0"/>
              </a:rPr>
              <a:t>bicada </a:t>
            </a:r>
            <a:r>
              <a:rPr lang="es-VE" b="0" dirty="0">
                <a:solidFill>
                  <a:schemeClr val="accent6"/>
                </a:solidFill>
                <a:latin typeface="Euphemia" pitchFamily="34" charset="0"/>
              </a:rPr>
              <a:t>en Maca, Barrio La Cruz, Calle El Colegio, Casa comunitaria. Petare. </a:t>
            </a:r>
            <a:r>
              <a:rPr lang="es-VE" b="0" dirty="0" smtClean="0">
                <a:solidFill>
                  <a:schemeClr val="accent6"/>
                </a:solidFill>
                <a:latin typeface="Euphemia" pitchFamily="34" charset="0"/>
              </a:rPr>
              <a:t> Cuenta </a:t>
            </a:r>
            <a:r>
              <a:rPr lang="es-VE" b="0" dirty="0">
                <a:solidFill>
                  <a:schemeClr val="accent6"/>
                </a:solidFill>
                <a:latin typeface="Euphemia" pitchFamily="34" charset="0"/>
              </a:rPr>
              <a:t>con capacidad para </a:t>
            </a:r>
            <a:r>
              <a:rPr lang="es-VE" b="0" dirty="0" smtClean="0">
                <a:solidFill>
                  <a:schemeClr val="accent6"/>
                </a:solidFill>
                <a:latin typeface="Euphemia" pitchFamily="34" charset="0"/>
              </a:rPr>
              <a:t>60 estudiantes.</a:t>
            </a:r>
            <a:endParaRPr lang="es-VE" b="0" dirty="0">
              <a:solidFill>
                <a:schemeClr val="accent6"/>
              </a:solidFill>
              <a:latin typeface="Euphemia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796926" y="1165102"/>
            <a:ext cx="2942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VE" b="0" dirty="0">
              <a:latin typeface="Euphemia" pitchFamily="34" charset="0"/>
            </a:endParaRPr>
          </a:p>
          <a:p>
            <a:r>
              <a:rPr lang="es-VE" b="0" dirty="0">
                <a:solidFill>
                  <a:srgbClr val="FF0000"/>
                </a:solidFill>
                <a:latin typeface="Euphemia" pitchFamily="34" charset="0"/>
              </a:rPr>
              <a:t>Beatriz </a:t>
            </a:r>
            <a:r>
              <a:rPr lang="es-VE" b="0" dirty="0" smtClean="0">
                <a:solidFill>
                  <a:srgbClr val="FF0000"/>
                </a:solidFill>
                <a:latin typeface="Euphemia" pitchFamily="34" charset="0"/>
              </a:rPr>
              <a:t>Castillo  </a:t>
            </a:r>
            <a:endParaRPr lang="es-VE" b="0" dirty="0">
              <a:solidFill>
                <a:srgbClr val="FF0000"/>
              </a:solidFill>
              <a:latin typeface="Euphemia" pitchFamily="34" charset="0"/>
            </a:endParaRPr>
          </a:p>
        </p:txBody>
      </p:sp>
      <p:sp>
        <p:nvSpPr>
          <p:cNvPr id="15362" name="AutoShape 2" descr="Mostrando image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15363" name="Picture 3" descr="C:\Users\HP\Downloads\image2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499" y="1268046"/>
            <a:ext cx="3105639" cy="46439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33192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80188"/>
            <a:ext cx="9144000" cy="2778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568" y="6327775"/>
            <a:ext cx="9144001" cy="198438"/>
          </a:xfrm>
          <a:prstGeom prst="rect">
            <a:avLst/>
          </a:prstGeom>
          <a:solidFill>
            <a:srgbClr val="1B376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pic>
        <p:nvPicPr>
          <p:cNvPr id="8" name="8DC9AEC0-08AF-46B6-BC89-6F2672936157" descr="C4D29FFE-C44A-44D0-B832-1082A7958A88@Belk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3" y="76981"/>
            <a:ext cx="977777" cy="9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658715" y="2099391"/>
            <a:ext cx="73598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b="0" dirty="0">
                <a:solidFill>
                  <a:schemeClr val="accent6"/>
                </a:solidFill>
                <a:latin typeface="Euphemia" pitchFamily="34" charset="0"/>
              </a:rPr>
              <a:t>U</a:t>
            </a:r>
            <a:r>
              <a:rPr lang="es-VE" b="0" dirty="0" smtClean="0">
                <a:solidFill>
                  <a:schemeClr val="accent6"/>
                </a:solidFill>
                <a:latin typeface="Euphemia" pitchFamily="34" charset="0"/>
              </a:rPr>
              <a:t>bicada </a:t>
            </a:r>
            <a:r>
              <a:rPr lang="es-VE" b="0" dirty="0">
                <a:solidFill>
                  <a:schemeClr val="accent6"/>
                </a:solidFill>
                <a:latin typeface="Euphemia" pitchFamily="34" charset="0"/>
              </a:rPr>
              <a:t>en Mesuca, Calle Federación (Baloa), Colina de Tito Salas, Hacienda El Cortijo, Petare. Con capacidad para </a:t>
            </a:r>
            <a:r>
              <a:rPr lang="es-VE" b="0" dirty="0" smtClean="0">
                <a:solidFill>
                  <a:schemeClr val="accent6"/>
                </a:solidFill>
                <a:latin typeface="Euphemia" pitchFamily="34" charset="0"/>
              </a:rPr>
              <a:t>80 estudiantes. Esta </a:t>
            </a:r>
            <a:r>
              <a:rPr lang="es-VE" b="0" dirty="0">
                <a:solidFill>
                  <a:schemeClr val="accent6"/>
                </a:solidFill>
                <a:latin typeface="Euphemia" pitchFamily="34" charset="0"/>
              </a:rPr>
              <a:t>sede, es propiedad de la organización y se considera patrimonio histórico al ser antiguamente la casa del pintor Tito Salas.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6" y="3877298"/>
            <a:ext cx="2454248" cy="180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88" y="3877299"/>
            <a:ext cx="2342879" cy="172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368" y="3833690"/>
            <a:ext cx="2449792" cy="180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Rectángulo"/>
          <p:cNvSpPr/>
          <p:nvPr/>
        </p:nvSpPr>
        <p:spPr>
          <a:xfrm>
            <a:off x="207725" y="1295807"/>
            <a:ext cx="6779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800" b="0" dirty="0">
                <a:solidFill>
                  <a:srgbClr val="FF0000"/>
                </a:solidFill>
                <a:latin typeface="Euphemia" pitchFamily="34" charset="0"/>
              </a:rPr>
              <a:t>Nuestra Señora del Carmen (“El Cortijo</a:t>
            </a:r>
            <a:r>
              <a:rPr lang="es-VE" sz="2800" b="0" dirty="0" smtClean="0">
                <a:solidFill>
                  <a:srgbClr val="FF0000"/>
                </a:solidFill>
                <a:latin typeface="Euphemia" pitchFamily="34" charset="0"/>
              </a:rPr>
              <a:t>”)</a:t>
            </a:r>
            <a:endParaRPr lang="es-VE" sz="2800" b="0" dirty="0">
              <a:solidFill>
                <a:srgbClr val="FF0000"/>
              </a:solidFill>
              <a:latin typeface="Euphemia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 rot="10800000">
            <a:off x="0" y="1048117"/>
            <a:ext cx="7767638" cy="95250"/>
          </a:xfrm>
          <a:prstGeom prst="rect">
            <a:avLst/>
          </a:prstGeom>
          <a:solidFill>
            <a:srgbClr val="1B376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281232" y="443402"/>
            <a:ext cx="36479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800" b="1" dirty="0" smtClean="0">
                <a:solidFill>
                  <a:srgbClr val="FF0000"/>
                </a:solidFill>
                <a:latin typeface="Euphemia" panose="020B0503040102020104" pitchFamily="34" charset="0"/>
              </a:rPr>
              <a:t>Escuelas Alternativas</a:t>
            </a:r>
            <a:endParaRPr lang="es-ES" sz="2800" b="1" dirty="0">
              <a:solidFill>
                <a:srgbClr val="FF0000"/>
              </a:solidFill>
              <a:latin typeface="Euphemia" panose="020B0503040102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6552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12"/>
          <p:cNvSpPr txBox="1">
            <a:spLocks noChangeArrowheads="1"/>
          </p:cNvSpPr>
          <p:nvPr/>
        </p:nvSpPr>
        <p:spPr bwMode="auto">
          <a:xfrm>
            <a:off x="592138" y="152876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VE" sz="1600" b="0">
              <a:latin typeface="Futura Md" pitchFamily="34" charset="0"/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6580188"/>
            <a:ext cx="9144000" cy="2778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4568" y="6327775"/>
            <a:ext cx="9144001" cy="198438"/>
          </a:xfrm>
          <a:prstGeom prst="rect">
            <a:avLst/>
          </a:prstGeom>
          <a:solidFill>
            <a:srgbClr val="1B376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pic>
        <p:nvPicPr>
          <p:cNvPr id="10" name="8DC9AEC0-08AF-46B6-BC89-6F2672936157" descr="C4D29FFE-C44A-44D0-B832-1082A7958A88@Belk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517" y="115040"/>
            <a:ext cx="977777" cy="9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1481676" y="1920134"/>
            <a:ext cx="5786632" cy="1143000"/>
          </a:xfrm>
        </p:spPr>
        <p:txBody>
          <a:bodyPr>
            <a:normAutofit fontScale="90000"/>
          </a:bodyPr>
          <a:lstStyle/>
          <a:p>
            <a:r>
              <a:rPr lang="es-VE" sz="6700" b="1" dirty="0" smtClean="0">
                <a:solidFill>
                  <a:srgbClr val="1B376F"/>
                </a:solidFill>
                <a:latin typeface="Arial Narrow" pitchFamily="34" charset="0"/>
              </a:rPr>
              <a:t>En que estamos ?</a:t>
            </a:r>
            <a:br>
              <a:rPr lang="es-VE" sz="6700" b="1" dirty="0" smtClean="0">
                <a:solidFill>
                  <a:srgbClr val="1B376F"/>
                </a:solidFill>
                <a:latin typeface="Arial Narrow" pitchFamily="34" charset="0"/>
              </a:rPr>
            </a:br>
            <a:r>
              <a:rPr lang="es-VE" b="1" dirty="0" smtClean="0">
                <a:solidFill>
                  <a:srgbClr val="1B376F"/>
                </a:solidFill>
                <a:latin typeface="Euphemia" panose="020B0503040102020104" pitchFamily="34" charset="0"/>
              </a:rPr>
              <a:t/>
            </a:r>
            <a:br>
              <a:rPr lang="es-VE" b="1" dirty="0" smtClean="0">
                <a:solidFill>
                  <a:srgbClr val="1B376F"/>
                </a:solidFill>
                <a:latin typeface="Euphemia" panose="020B0503040102020104" pitchFamily="34" charset="0"/>
              </a:rPr>
            </a:br>
            <a:r>
              <a:rPr lang="es-VE" b="1" dirty="0" smtClean="0">
                <a:solidFill>
                  <a:srgbClr val="1B376F"/>
                </a:solidFill>
                <a:latin typeface="Euphemia" panose="020B0503040102020104" pitchFamily="34" charset="0"/>
              </a:rPr>
              <a:t/>
            </a:r>
            <a:br>
              <a:rPr lang="es-VE" b="1" dirty="0" smtClean="0">
                <a:solidFill>
                  <a:srgbClr val="1B376F"/>
                </a:solidFill>
                <a:latin typeface="Euphemia" panose="020B0503040102020104" pitchFamily="34" charset="0"/>
              </a:rPr>
            </a:br>
            <a:endParaRPr lang="es-VE" b="1" dirty="0">
              <a:solidFill>
                <a:srgbClr val="1B376F"/>
              </a:solidFill>
              <a:latin typeface="Euphemia" panose="020B0503040102020104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400799" y="2399201"/>
            <a:ext cx="2438400" cy="3141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8 Rectángulo"/>
          <p:cNvSpPr/>
          <p:nvPr/>
        </p:nvSpPr>
        <p:spPr>
          <a:xfrm>
            <a:off x="339970" y="2579637"/>
            <a:ext cx="54395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b="0" dirty="0" smtClean="0">
                <a:solidFill>
                  <a:schemeClr val="accent6"/>
                </a:solidFill>
                <a:latin typeface="Euphemia" pitchFamily="34" charset="0"/>
              </a:rPr>
              <a:t>Desarrollando un proyecto  llamado : </a:t>
            </a:r>
            <a:r>
              <a:rPr lang="es-VE" b="0" dirty="0" smtClean="0">
                <a:solidFill>
                  <a:srgbClr val="FF0000"/>
                </a:solidFill>
                <a:latin typeface="Euphemia" pitchFamily="34" charset="0"/>
              </a:rPr>
              <a:t>“Sonrisas  y Futuro”</a:t>
            </a:r>
            <a:r>
              <a:rPr lang="es-VE" b="0" dirty="0" smtClean="0">
                <a:solidFill>
                  <a:schemeClr val="accent6"/>
                </a:solidFill>
                <a:latin typeface="Euphemia" pitchFamily="34" charset="0"/>
              </a:rPr>
              <a:t>,  es el nuevo enfoque que OSCASI da a su visión, en atención  a la realidad del país, las necesidades de nuestros alumnos y el equipo docente de las Escuelas Alternativas, el personal administrativo de OSCASI  y la comunidad educativa del Colegio San Ignacio de Loyola</a:t>
            </a:r>
            <a:endParaRPr lang="es-VE" b="0" dirty="0"/>
          </a:p>
        </p:txBody>
      </p:sp>
    </p:spTree>
    <p:extLst>
      <p:ext uri="{BB962C8B-B14F-4D97-AF65-F5344CB8AC3E}">
        <p14:creationId xmlns:p14="http://schemas.microsoft.com/office/powerpoint/2010/main" val="42195034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Resultado de imagen para 4 ruedas engranan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5452" y="1530716"/>
            <a:ext cx="5812224" cy="4365993"/>
          </a:xfrm>
          <a:prstGeom prst="rect">
            <a:avLst/>
          </a:prstGeom>
          <a:noFill/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6580188"/>
            <a:ext cx="9144000" cy="2778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6269160"/>
            <a:ext cx="9144001" cy="198438"/>
          </a:xfrm>
          <a:prstGeom prst="rect">
            <a:avLst/>
          </a:prstGeom>
          <a:solidFill>
            <a:srgbClr val="1B376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 rot="10800000">
            <a:off x="0" y="1012948"/>
            <a:ext cx="7767638" cy="95250"/>
          </a:xfrm>
          <a:prstGeom prst="rect">
            <a:avLst/>
          </a:prstGeom>
          <a:solidFill>
            <a:srgbClr val="1B376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pic>
        <p:nvPicPr>
          <p:cNvPr id="8" name="8DC9AEC0-08AF-46B6-BC89-6F2672936157" descr="C4D29FFE-C44A-44D0-B832-1082A7958A88@Belk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3" y="76981"/>
            <a:ext cx="977777" cy="9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746738" y="152400"/>
            <a:ext cx="526003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4000" dirty="0" smtClean="0">
                <a:solidFill>
                  <a:srgbClr val="FF0000"/>
                </a:solidFill>
                <a:latin typeface="Arial Black" pitchFamily="34" charset="0"/>
              </a:rPr>
              <a:t>Sonrisas y Futuro </a:t>
            </a:r>
          </a:p>
          <a:p>
            <a:endParaRPr lang="es-VE" dirty="0"/>
          </a:p>
        </p:txBody>
      </p:sp>
      <p:sp>
        <p:nvSpPr>
          <p:cNvPr id="10" name="9 CuadroTexto"/>
          <p:cNvSpPr txBox="1"/>
          <p:nvPr/>
        </p:nvSpPr>
        <p:spPr>
          <a:xfrm>
            <a:off x="6447693" y="1805355"/>
            <a:ext cx="2369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3200" dirty="0" smtClean="0">
                <a:solidFill>
                  <a:schemeClr val="accent6"/>
                </a:solidFill>
              </a:rPr>
              <a:t>Pedagogía </a:t>
            </a:r>
            <a:endParaRPr lang="es-VE" sz="3200" dirty="0">
              <a:solidFill>
                <a:schemeClr val="accent6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084278" y="4665785"/>
            <a:ext cx="3190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3200" dirty="0" smtClean="0">
                <a:solidFill>
                  <a:schemeClr val="accent6"/>
                </a:solidFill>
              </a:rPr>
              <a:t>Infraestructura </a:t>
            </a:r>
            <a:endParaRPr lang="es-VE" sz="3200" dirty="0">
              <a:solidFill>
                <a:schemeClr val="accent6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40679" y="1594338"/>
            <a:ext cx="28955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dirty="0" smtClean="0">
                <a:solidFill>
                  <a:schemeClr val="accent6"/>
                </a:solidFill>
              </a:rPr>
              <a:t>Programa de Nutrición </a:t>
            </a:r>
          </a:p>
          <a:p>
            <a:endParaRPr lang="es-VE" dirty="0"/>
          </a:p>
        </p:txBody>
      </p:sp>
      <p:sp>
        <p:nvSpPr>
          <p:cNvPr id="20" name="19 CuadroTexto"/>
          <p:cNvSpPr txBox="1"/>
          <p:nvPr/>
        </p:nvSpPr>
        <p:spPr>
          <a:xfrm>
            <a:off x="-164124" y="4548554"/>
            <a:ext cx="35520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dirty="0" smtClean="0">
                <a:solidFill>
                  <a:schemeClr val="accent6"/>
                </a:solidFill>
              </a:rPr>
              <a:t>Identidad </a:t>
            </a:r>
          </a:p>
          <a:p>
            <a:pPr algn="ctr"/>
            <a:r>
              <a:rPr lang="es-VE" sz="3200" dirty="0" smtClean="0">
                <a:solidFill>
                  <a:schemeClr val="accent6"/>
                </a:solidFill>
              </a:rPr>
              <a:t>Ignaciana </a:t>
            </a:r>
            <a:endParaRPr lang="es-VE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6552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ChangeArrowheads="1"/>
          </p:cNvSpPr>
          <p:nvPr/>
        </p:nvSpPr>
        <p:spPr bwMode="auto">
          <a:xfrm rot="10800000">
            <a:off x="152400" y="790209"/>
            <a:ext cx="7767638" cy="95250"/>
          </a:xfrm>
          <a:prstGeom prst="rect">
            <a:avLst/>
          </a:prstGeom>
          <a:solidFill>
            <a:srgbClr val="1B376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6580188"/>
            <a:ext cx="9144000" cy="2778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4568" y="6327775"/>
            <a:ext cx="9144001" cy="198438"/>
          </a:xfrm>
          <a:prstGeom prst="rect">
            <a:avLst/>
          </a:prstGeom>
          <a:solidFill>
            <a:srgbClr val="1B376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pic>
        <p:nvPicPr>
          <p:cNvPr id="10" name="8DC9AEC0-08AF-46B6-BC89-6F2672936157" descr="C4D29FFE-C44A-44D0-B832-1082A7958A88@Belk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517" y="79871"/>
            <a:ext cx="977777" cy="9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99292" y="164122"/>
            <a:ext cx="818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3200" dirty="0" smtClean="0">
                <a:solidFill>
                  <a:schemeClr val="accent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Proyecto  “ Sonrisas y Futuro ” </a:t>
            </a:r>
            <a:endParaRPr lang="es-VE" sz="3200" dirty="0">
              <a:solidFill>
                <a:schemeClr val="accent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16522" y="1383324"/>
            <a:ext cx="826477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s-VE" sz="3200" dirty="0" smtClean="0">
                <a:solidFill>
                  <a:srgbClr val="1B376F"/>
                </a:solidFill>
              </a:rPr>
              <a:t>	</a:t>
            </a:r>
          </a:p>
          <a:p>
            <a:pPr marL="342900" indent="-342900"/>
            <a:endParaRPr lang="es-VE" dirty="0" smtClean="0">
              <a:solidFill>
                <a:srgbClr val="1B376F"/>
              </a:solidFill>
            </a:endParaRPr>
          </a:p>
          <a:p>
            <a:pPr marL="342900" indent="-342900"/>
            <a:endParaRPr lang="es-VE" dirty="0" smtClean="0"/>
          </a:p>
          <a:p>
            <a:pPr marL="342900" indent="-342900"/>
            <a:endParaRPr lang="es-VE" dirty="0" smtClean="0"/>
          </a:p>
        </p:txBody>
      </p:sp>
      <p:sp>
        <p:nvSpPr>
          <p:cNvPr id="8194" name="AutoShape 2" descr="Resultado de imagen para nutrialimento lumal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15" name="14 CuadroTexto"/>
          <p:cNvSpPr txBox="1"/>
          <p:nvPr/>
        </p:nvSpPr>
        <p:spPr>
          <a:xfrm>
            <a:off x="867508" y="378655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/>
              <a:t>      </a:t>
            </a:r>
            <a:endParaRPr lang="es-VE" dirty="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87570" y="879231"/>
            <a:ext cx="6389077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VE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Reto 1: Plan Pedagógico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VE" sz="16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VE" sz="16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1.1. Líneas de acción que continuaremos y profundizaremos</a:t>
            </a:r>
            <a:endParaRPr lang="es-VE" sz="1600" b="0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es-VE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Turno escolares ( 7:30am -11:30pm) y (12:30pm – 4pm)</a:t>
            </a:r>
            <a:r>
              <a:rPr lang="es-VE" sz="1600" b="0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es-VE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Capacidad para 150 alumnos – Matricula de 136 alumnos </a:t>
            </a:r>
            <a:endParaRPr lang="es-VE" sz="1600" b="0" dirty="0" smtClean="0">
              <a:solidFill>
                <a:schemeClr val="accent6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es-VE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Horas efectivas en el Colegio (Clases y Comida) </a:t>
            </a:r>
            <a:endParaRPr lang="es-VE" sz="1600" b="0" dirty="0" smtClean="0">
              <a:solidFill>
                <a:schemeClr val="accent6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es-VE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Concepto de Padres / Representantes de la comunidad trabajan como voluntarios de OSCASI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VE" sz="16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VE" sz="16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1.2. Líneas de acción nuevas o reformuladas que emprenderemos</a:t>
            </a:r>
            <a:endParaRPr kumimoji="0" lang="es-VE" sz="16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es-VE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Programa Integral Pedagógico (</a:t>
            </a:r>
            <a:r>
              <a:rPr kumimoji="0" lang="es-VE" sz="1600" b="0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Lecto</a:t>
            </a:r>
            <a:r>
              <a:rPr kumimoji="0" lang="es-VE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-Escritura, Matemáticas, Arte, Música y Deportes)</a:t>
            </a:r>
            <a:endParaRPr kumimoji="0" lang="es-VE" sz="16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es-VE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 horas efectivas en el Colegio (Clases – Actividades extra – Comida) </a:t>
            </a:r>
            <a:endParaRPr kumimoji="0" lang="es-VE" sz="16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es-VE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Capacidad 150 alumnos – Matricula 120 alumnos</a:t>
            </a:r>
            <a:endParaRPr lang="es-VE" sz="1600" b="0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es-VE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Ampliación del programa de mamas</a:t>
            </a:r>
            <a:r>
              <a:rPr kumimoji="0" lang="es-VE" sz="1600" b="0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lectoras </a:t>
            </a:r>
            <a:r>
              <a:rPr kumimoji="0" lang="es-VE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 voluntariado pastoral </a:t>
            </a:r>
            <a:endParaRPr lang="es-VE" sz="1600" b="0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es-VE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Personal docente cambio su condición de contratación obteniendo beneficios de ley, entre otros </a:t>
            </a:r>
            <a:endParaRPr lang="es-VE" sz="1600" b="0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es-VE" sz="16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Talleres de Formación para personal docente (herramientas para manejo de grupo, inteligencia emocional </a:t>
            </a:r>
            <a:r>
              <a:rPr kumimoji="0" lang="es-V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s-V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Users\HP\Downloads\image3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5312" y="1097574"/>
            <a:ext cx="1745273" cy="1745273"/>
          </a:xfrm>
          <a:prstGeom prst="rect">
            <a:avLst/>
          </a:prstGeom>
          <a:noFill/>
        </p:spPr>
      </p:pic>
      <p:pic>
        <p:nvPicPr>
          <p:cNvPr id="10243" name="Picture 3" descr="C:\Users\HP\Downloads\image4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6062" y="2965939"/>
            <a:ext cx="2375876" cy="1781907"/>
          </a:xfrm>
          <a:prstGeom prst="rect">
            <a:avLst/>
          </a:prstGeom>
          <a:noFill/>
        </p:spPr>
      </p:pic>
      <p:pic>
        <p:nvPicPr>
          <p:cNvPr id="10244" name="Picture 4" descr="C:\Users\HP\Downloads\image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78246" y="4876799"/>
            <a:ext cx="2355036" cy="1324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9732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oscasi</Template>
  <TotalTime>22933</TotalTime>
  <Words>779</Words>
  <Application>Microsoft Office PowerPoint</Application>
  <PresentationFormat>Presentación en pantalla (4:3)</PresentationFormat>
  <Paragraphs>127</Paragraphs>
  <Slides>13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Diseño predeterminado</vt:lpstr>
      <vt:lpstr>Presentación de PowerPoint</vt:lpstr>
      <vt:lpstr>Somos el brazo ejecutor de la acción social de la comunidad educativa del Colegio San Ignacio; una organización de desarrollo social, sin fines de lucro, reconocida, dinámica e innovadora, católica de carisma ignaciano, sólida y estable, referente nacional en el campo de la educación alternativa por sus escuelas y trabajo comunitario.   </vt:lpstr>
      <vt:lpstr>Presentación de PowerPoint</vt:lpstr>
      <vt:lpstr>Presentación de PowerPoint</vt:lpstr>
      <vt:lpstr>Presentación de PowerPoint</vt:lpstr>
      <vt:lpstr>Presentación de PowerPoint</vt:lpstr>
      <vt:lpstr>En que estamos ?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OSCASI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Yajaira Diez de Alvarez</dc:creator>
  <cp:lastModifiedBy>Manena</cp:lastModifiedBy>
  <cp:revision>1713</cp:revision>
  <dcterms:created xsi:type="dcterms:W3CDTF">2008-07-14T13:16:03Z</dcterms:created>
  <dcterms:modified xsi:type="dcterms:W3CDTF">2016-11-24T20:24:51Z</dcterms:modified>
</cp:coreProperties>
</file>